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50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70" r:id="rId9"/>
    <p:sldId id="271" r:id="rId10"/>
    <p:sldId id="272" r:id="rId11"/>
    <p:sldId id="266" r:id="rId12"/>
    <p:sldId id="267" r:id="rId13"/>
  </p:sldIdLst>
  <p:sldSz cx="12188825" cy="6858000"/>
  <p:notesSz cx="6858000" cy="9144000"/>
  <p:defaultTextStyle>
    <a:defPPr>
      <a:defRPr lang="en-US"/>
    </a:defPPr>
    <a:lvl1pPr marL="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6" userDrawn="1">
          <p15:clr>
            <a:srgbClr val="A4A3A4"/>
          </p15:clr>
        </p15:guide>
        <p15:guide id="3" pos="143" userDrawn="1">
          <p15:clr>
            <a:srgbClr val="A4A3A4"/>
          </p15:clr>
        </p15:guide>
        <p15:guide id="4" pos="7535" userDrawn="1">
          <p15:clr>
            <a:srgbClr val="A4A3A4"/>
          </p15:clr>
        </p15:guide>
        <p15:guide id="5" orient="horz" pos="39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9D8E"/>
    <a:srgbClr val="DDB445"/>
    <a:srgbClr val="051222"/>
    <a:srgbClr val="E9A14A"/>
    <a:srgbClr val="927FBF"/>
    <a:srgbClr val="7EB761"/>
    <a:srgbClr val="379CC3"/>
    <a:srgbClr val="721E1F"/>
    <a:srgbClr val="BE5440"/>
    <a:srgbClr val="781E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92" autoAdjust="0"/>
    <p:restoredTop sz="89381" autoAdjust="0"/>
  </p:normalViewPr>
  <p:slideViewPr>
    <p:cSldViewPr snapToObjects="1">
      <p:cViewPr varScale="1">
        <p:scale>
          <a:sx n="98" d="100"/>
          <a:sy n="98" d="100"/>
        </p:scale>
        <p:origin x="1440" y="102"/>
      </p:cViewPr>
      <p:guideLst>
        <p:guide orient="horz" pos="696"/>
        <p:guide pos="143"/>
        <p:guide pos="7535"/>
        <p:guide orient="horz" pos="398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3C119-78A7-1246-8D8F-33AEF65602F7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58E12-B52C-6D4C-AFCC-CA08695984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605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g>
</file>

<file path=ppt/media/image12.jp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682F0-DFDD-9D47-904F-863866E342F8}" type="datetimeFigureOut">
              <a:rPr lang="en-US" smtClean="0"/>
              <a:pPr/>
              <a:t>10/26/2022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A54F2-9768-BB4D-944F-81B872D1A0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6007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609493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National Aeronautics and Space Administration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8764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312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454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i="0" u="none" strike="noStrike" cap="none" baseline="0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Integrate ground and satellite observations </a:t>
            </a:r>
            <a:r>
              <a:rPr lang="en-US" sz="1600" b="0" i="0" u="none" strike="noStrike" cap="none" baseline="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within sophisticated numerical models to produce physically consistent, </a:t>
            </a:r>
            <a:r>
              <a:rPr lang="en-US" sz="1600" b="0" i="0" u="none" strike="noStrike" cap="none" baseline="0" dirty="0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</a:rPr>
              <a:t>high </a:t>
            </a:r>
            <a:r>
              <a:rPr lang="en-US" sz="1600" b="0" i="0" u="none" strike="noStrike" cap="none" baseline="0" dirty="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resolution fields of land surface states and fluxes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1400" b="1" i="0" u="none" strike="noStrike" cap="none" baseline="0" dirty="0">
              <a:solidFill>
                <a:srgbClr val="0000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400" b="1" i="0" u="none" strike="noStrike" cap="none" baseline="0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GLDAS</a:t>
            </a:r>
            <a:r>
              <a:rPr lang="en-US" sz="1400" b="1" i="0" u="none" strike="noStrike" cap="none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 and a Version of NLDAS use </a:t>
            </a:r>
            <a:r>
              <a:rPr lang="en-US" sz="1400" b="1" i="0" u="none" strike="noStrike" cap="none" baseline="0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LIS with</a:t>
            </a:r>
            <a:r>
              <a:rPr lang="en-US" sz="1400" b="1" i="0" u="none" strike="noStrike" cap="none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 Different Sources of Inputs</a:t>
            </a:r>
            <a:endParaRPr lang="en-US" sz="1400" b="1" baseline="0" dirty="0">
              <a:solidFill>
                <a:srgbClr val="0000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Meteorological Analysis</a:t>
            </a:r>
            <a:r>
              <a:rPr lang="en-US" sz="160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Surface Solar Radiation</a:t>
            </a: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Precipitation 	</a:t>
            </a: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Soil Texture</a:t>
            </a:r>
            <a:endParaRPr lang="en-US" sz="1600" baseline="0" dirty="0">
              <a:solidFill>
                <a:srgbClr val="0000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Vegetation Classification and Leaf Area Index </a:t>
            </a:r>
          </a:p>
          <a:p>
            <a:pPr marL="171450" marR="0" lvl="0" indent="-171450" algn="l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Topography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endParaRPr lang="en-US" sz="1600" b="0" i="0" u="none" strike="noStrike" cap="none" baseline="0" dirty="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600" b="1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Integrate </a:t>
            </a:r>
            <a:r>
              <a:rPr lang="en-US" sz="1600" b="1" i="0" u="none" strike="noStrike" cap="none" baseline="0" dirty="0">
                <a:solidFill>
                  <a:srgbClr val="0000FF"/>
                </a:solidFill>
                <a:latin typeface="Georgia"/>
                <a:ea typeface="Georgia"/>
                <a:cs typeface="Georgia"/>
                <a:sym typeface="Georgia"/>
              </a:rPr>
              <a:t>Output for Water Resources</a:t>
            </a:r>
            <a:endParaRPr lang="en-US" sz="1800" b="1" i="0" u="none" strike="noStrike" cap="none" baseline="0" dirty="0">
              <a:solidFill>
                <a:srgbClr val="000066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171450" marR="0" lvl="0" indent="-171450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Soil Moisture</a:t>
            </a:r>
          </a:p>
          <a:p>
            <a:pPr marL="171450" marR="0" lvl="0" indent="-171450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Evapotranspiration</a:t>
            </a:r>
          </a:p>
          <a:p>
            <a:pPr marL="171450" marR="0" lvl="0" indent="-171450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Surface/Sub-surface</a:t>
            </a: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Runoff</a:t>
            </a:r>
          </a:p>
          <a:p>
            <a:pPr marL="171450" marR="0" lvl="0" indent="-171450" rtl="0">
              <a:spcBef>
                <a:spcPts val="0"/>
              </a:spcBef>
              <a:buSzPct val="25000"/>
              <a:buFont typeface="Arial"/>
              <a:buChar char="•"/>
            </a:pP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Snow Water</a:t>
            </a:r>
            <a:r>
              <a:rPr lang="en-US" sz="1600" i="0" u="none" strike="noStrike" cap="none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sz="1600" i="0" u="none" strike="noStrike" cap="none" baseline="0" dirty="0">
                <a:solidFill>
                  <a:srgbClr val="000066"/>
                </a:solidFill>
                <a:latin typeface="Georgia"/>
                <a:ea typeface="Georgia"/>
                <a:cs typeface="Georgia"/>
                <a:sym typeface="Georgia"/>
              </a:rPr>
              <a:t>Equivalent</a:t>
            </a:r>
          </a:p>
          <a:p>
            <a:endParaRPr lang="en-US" dirty="0"/>
          </a:p>
          <a:p>
            <a:r>
              <a:rPr lang="en-US" dirty="0"/>
              <a:t>Satellite Data used in LDAS: MODIS, TRMM ,GOES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DA54F2-9768-BB4D-944F-81B872D1A08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725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8" t="63329" r="8769" b="5508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ctrTitle"/>
          </p:nvPr>
        </p:nvSpPr>
        <p:spPr>
          <a:xfrm>
            <a:off x="1869242" y="4809507"/>
            <a:ext cx="9597290" cy="730682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spcAft>
                <a:spcPts val="0"/>
              </a:spcAft>
              <a:defRPr sz="3200">
                <a:latin typeface="+mn-lt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350" y="4923727"/>
            <a:ext cx="1573874" cy="1573874"/>
          </a:xfrm>
          <a:prstGeom prst="rect">
            <a:avLst/>
          </a:prstGeom>
        </p:spPr>
      </p:pic>
      <p:sp>
        <p:nvSpPr>
          <p:cNvPr id="1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868574" y="5636267"/>
            <a:ext cx="9598611" cy="439738"/>
          </a:xfrm>
        </p:spPr>
        <p:txBody>
          <a:bodyPr anchor="ctr">
            <a:noAutofit/>
          </a:bodyPr>
          <a:lstStyle>
            <a:lvl1pPr marL="146278" indent="0">
              <a:buFontTx/>
              <a:buNone/>
              <a:defRPr sz="2000">
                <a:latin typeface="+mn-lt"/>
              </a:defRPr>
            </a:lvl1pPr>
            <a:lvl2pPr marL="365696" indent="0">
              <a:buFontTx/>
              <a:buNone/>
              <a:defRPr sz="1600">
                <a:latin typeface="+mn-lt"/>
              </a:defRPr>
            </a:lvl2pPr>
            <a:lvl3pPr marL="731392" indent="0">
              <a:buFontTx/>
              <a:buNone/>
              <a:defRPr sz="1600">
                <a:latin typeface="+mn-lt"/>
              </a:defRPr>
            </a:lvl3pPr>
            <a:lvl4pPr marL="975189" indent="0">
              <a:buFontTx/>
              <a:buNone/>
              <a:defRPr sz="1600">
                <a:latin typeface="+mn-lt"/>
              </a:defRPr>
            </a:lvl4pPr>
            <a:lvl5pPr marL="1340885" indent="0">
              <a:buFontTx/>
              <a:buNone/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868574" y="6172083"/>
            <a:ext cx="9598611" cy="439738"/>
          </a:xfrm>
        </p:spPr>
        <p:txBody>
          <a:bodyPr anchor="ctr">
            <a:noAutofit/>
          </a:bodyPr>
          <a:lstStyle>
            <a:lvl1pPr marL="146278" indent="0">
              <a:buFontTx/>
              <a:buNone/>
              <a:defRPr sz="2000">
                <a:latin typeface="+mn-lt"/>
              </a:defRPr>
            </a:lvl1pPr>
            <a:lvl2pPr marL="365696" indent="0">
              <a:buFontTx/>
              <a:buNone/>
              <a:defRPr sz="1600">
                <a:latin typeface="+mn-lt"/>
              </a:defRPr>
            </a:lvl2pPr>
            <a:lvl3pPr marL="731392" indent="0">
              <a:buFontTx/>
              <a:buNone/>
              <a:defRPr sz="1600">
                <a:latin typeface="+mn-lt"/>
              </a:defRPr>
            </a:lvl3pPr>
            <a:lvl4pPr marL="975189" indent="0">
              <a:buFontTx/>
              <a:buNone/>
              <a:defRPr sz="1600">
                <a:latin typeface="+mn-lt"/>
              </a:defRPr>
            </a:lvl4pPr>
            <a:lvl5pPr marL="1340885" indent="0">
              <a:buFontTx/>
              <a:buNone/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 flipV="1">
            <a:off x="-64" y="4606401"/>
            <a:ext cx="1218895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5" descr="NASA insigniaCMYK"/>
          <p:cNvPicPr preferRelativeResize="0"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027470" y="76200"/>
            <a:ext cx="951111" cy="761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2" name="Rectangle 21"/>
          <p:cNvSpPr/>
          <p:nvPr userDrawn="1"/>
        </p:nvSpPr>
        <p:spPr>
          <a:xfrm>
            <a:off x="147350" y="304800"/>
            <a:ext cx="2975262" cy="304800"/>
          </a:xfrm>
          <a:prstGeom prst="rect">
            <a:avLst/>
          </a:prstGeom>
          <a:solidFill>
            <a:srgbClr val="721E1F"/>
          </a:solidFill>
          <a:ln>
            <a:noFill/>
          </a:ln>
          <a:effectLst>
            <a:glow rad="444500">
              <a:srgbClr val="721E1F">
                <a:alpha val="40000"/>
              </a:srgbClr>
            </a:glow>
            <a:softEdge rad="63500"/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147350" y="318580"/>
            <a:ext cx="3295938" cy="27697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solidFill>
                  <a:schemeClr val="bg1"/>
                </a:solidFill>
                <a:latin typeface="Arial"/>
                <a:cs typeface="Arial"/>
              </a:rPr>
              <a:t>National</a:t>
            </a:r>
            <a:r>
              <a:rPr lang="en-US" sz="1000" baseline="0" dirty="0">
                <a:solidFill>
                  <a:schemeClr val="bg1"/>
                </a:solidFill>
                <a:latin typeface="Arial"/>
                <a:cs typeface="Arial"/>
              </a:rPr>
              <a:t> Aeronautics and Space Administration</a:t>
            </a:r>
            <a:endParaRPr lang="en-US" sz="10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4045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067" y="274641"/>
            <a:ext cx="11224691" cy="576299"/>
          </a:xfrm>
        </p:spPr>
        <p:txBody>
          <a:bodyPr anchor="ctr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067" y="1474334"/>
            <a:ext cx="11224691" cy="4251960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000"/>
            </a:lvl1pPr>
            <a:lvl2pPr>
              <a:spcAft>
                <a:spcPts val="0"/>
              </a:spcAft>
              <a:defRPr sz="2000"/>
            </a:lvl2pPr>
            <a:lvl3pPr>
              <a:spcAft>
                <a:spcPts val="0"/>
              </a:spcAft>
              <a:defRPr sz="2000"/>
            </a:lvl3pPr>
            <a:lvl4pPr>
              <a:spcAft>
                <a:spcPts val="0"/>
              </a:spcAft>
              <a:defRPr sz="2000"/>
            </a:lvl4pPr>
            <a:lvl5pPr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2067" y="850939"/>
            <a:ext cx="11224691" cy="469900"/>
          </a:xfrm>
        </p:spPr>
        <p:txBody>
          <a:bodyPr lIns="121899" anchor="ctr">
            <a:noAutofit/>
          </a:bodyPr>
          <a:lstStyle>
            <a:lvl1pPr marL="0" indent="0"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03063" y="502750"/>
            <a:ext cx="0" cy="696383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3063" y="6455629"/>
            <a:ext cx="3942372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100" dirty="0">
                <a:latin typeface="Arial"/>
                <a:cs typeface="Arial"/>
              </a:rPr>
              <a:t>National Aeronautics</a:t>
            </a:r>
            <a:r>
              <a:rPr lang="en-US" sz="1100" baseline="0" dirty="0">
                <a:latin typeface="Arial"/>
                <a:cs typeface="Arial"/>
              </a:rPr>
              <a:t> and Space Administration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017003" y="6455629"/>
            <a:ext cx="689755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100" smtClean="0">
                <a:latin typeface="Arial"/>
                <a:cs typeface="Arial"/>
              </a:rPr>
              <a:pPr algn="r"/>
              <a:t>‹#›</a:t>
            </a:fld>
            <a:endParaRPr lang="en-US" sz="1100" dirty="0">
              <a:latin typeface="Arial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74631" y="6455629"/>
            <a:ext cx="3942372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r>
              <a:rPr lang="en-US" sz="1100" dirty="0">
                <a:latin typeface="Arial"/>
                <a:cs typeface="Arial"/>
              </a:rPr>
              <a:t>Applied Remote Sensing Training Program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3133" y="5880294"/>
            <a:ext cx="11223625" cy="437851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</p:spTree>
    <p:extLst>
      <p:ext uri="{BB962C8B-B14F-4D97-AF65-F5344CB8AC3E}">
        <p14:creationId xmlns:p14="http://schemas.microsoft.com/office/powerpoint/2010/main" val="816222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067" y="274641"/>
            <a:ext cx="11224691" cy="576299"/>
          </a:xfrm>
        </p:spPr>
        <p:txBody>
          <a:bodyPr anchor="ctr"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067" y="1474334"/>
            <a:ext cx="11224691" cy="4251960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000"/>
            </a:lvl1pPr>
            <a:lvl2pPr>
              <a:spcAft>
                <a:spcPts val="0"/>
              </a:spcAft>
              <a:defRPr sz="2000"/>
            </a:lvl2pPr>
            <a:lvl3pPr>
              <a:spcAft>
                <a:spcPts val="0"/>
              </a:spcAft>
              <a:defRPr sz="2000"/>
            </a:lvl3pPr>
            <a:lvl4pPr>
              <a:spcAft>
                <a:spcPts val="0"/>
              </a:spcAft>
              <a:defRPr sz="2000"/>
            </a:lvl4pPr>
            <a:lvl5pPr>
              <a:spcAft>
                <a:spcPts val="0"/>
              </a:spcAft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82067" y="850939"/>
            <a:ext cx="11224691" cy="469900"/>
          </a:xfrm>
        </p:spPr>
        <p:txBody>
          <a:bodyPr lIns="121899" anchor="ctr">
            <a:noAutofit/>
          </a:bodyPr>
          <a:lstStyle>
            <a:lvl1pPr marL="0" indent="0"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03063" y="502750"/>
            <a:ext cx="0" cy="696383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03063" y="6455629"/>
            <a:ext cx="3942372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100" dirty="0">
                <a:latin typeface="Arial"/>
                <a:cs typeface="Arial"/>
              </a:rPr>
              <a:t>National Aeronautics</a:t>
            </a:r>
            <a:r>
              <a:rPr lang="en-US" sz="1100" baseline="0" dirty="0">
                <a:latin typeface="Arial"/>
                <a:cs typeface="Arial"/>
              </a:rPr>
              <a:t> and Space Administration</a:t>
            </a:r>
            <a:endParaRPr lang="en-US" sz="1100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017003" y="6455629"/>
            <a:ext cx="689755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100" smtClean="0">
                <a:latin typeface="Arial"/>
                <a:cs typeface="Arial"/>
              </a:rPr>
              <a:pPr algn="r"/>
              <a:t>‹#›</a:t>
            </a:fld>
            <a:endParaRPr lang="en-US" sz="1100" dirty="0">
              <a:latin typeface="Arial"/>
              <a:cs typeface="Arial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074631" y="6455629"/>
            <a:ext cx="3942372" cy="292366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r>
              <a:rPr lang="en-US" sz="1100" dirty="0">
                <a:latin typeface="Arial"/>
                <a:cs typeface="Arial"/>
              </a:rPr>
              <a:t>Applied Remote Sensing Training Program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83133" y="5880294"/>
            <a:ext cx="11223625" cy="437851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</p:spTree>
    <p:extLst>
      <p:ext uri="{BB962C8B-B14F-4D97-AF65-F5344CB8AC3E}">
        <p14:creationId xmlns:p14="http://schemas.microsoft.com/office/powerpoint/2010/main" val="25730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11704320" cy="4807125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242252" y="6003286"/>
            <a:ext cx="11704320" cy="314859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250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252" y="1130283"/>
            <a:ext cx="5806440" cy="4807125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242252" y="6003286"/>
            <a:ext cx="11704320" cy="314859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2"/>
          </p:nvPr>
        </p:nvSpPr>
        <p:spPr>
          <a:xfrm>
            <a:off x="6140132" y="1130282"/>
            <a:ext cx="5806440" cy="4807125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21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242252" y="1447799"/>
            <a:ext cx="11704320" cy="4489609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242252" y="6003286"/>
            <a:ext cx="11704320" cy="314859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Box 16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18" name="TextBox 17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225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242252" y="1447799"/>
            <a:ext cx="5806440" cy="4489609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242252" y="6003286"/>
            <a:ext cx="11704320" cy="314859"/>
          </a:xfrm>
        </p:spPr>
        <p:txBody>
          <a:bodyPr anchor="b">
            <a:noAutofit/>
          </a:bodyPr>
          <a:lstStyle>
            <a:lvl1pPr marL="146278" indent="0">
              <a:buNone/>
              <a:defRPr sz="1000" baseline="0"/>
            </a:lvl1pPr>
            <a:lvl2pPr marL="365696" indent="0">
              <a:buNone/>
              <a:defRPr sz="1000"/>
            </a:lvl2pPr>
            <a:lvl3pPr marL="731392" indent="0">
              <a:buNone/>
              <a:defRPr sz="1000"/>
            </a:lvl3pPr>
            <a:lvl4pPr marL="975189" indent="0">
              <a:buNone/>
              <a:defRPr sz="1000"/>
            </a:lvl4pPr>
            <a:lvl5pPr marL="1340885" indent="0">
              <a:buNone/>
              <a:defRPr sz="1000"/>
            </a:lvl5pPr>
          </a:lstStyle>
          <a:p>
            <a:pPr lvl="0"/>
            <a:r>
              <a:rPr lang="en-US" dirty="0"/>
              <a:t>* Citations and References – Arial 10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2"/>
          </p:nvPr>
        </p:nvSpPr>
        <p:spPr>
          <a:xfrm>
            <a:off x="6140132" y="1447799"/>
            <a:ext cx="5806440" cy="4489610"/>
          </a:xfrm>
        </p:spPr>
        <p:txBody>
          <a:bodyPr>
            <a:normAutofit/>
          </a:bodyPr>
          <a:lstStyle>
            <a:lvl1pPr>
              <a:spcBef>
                <a:spcPts val="800"/>
              </a:spcBef>
              <a:spcAft>
                <a:spcPts val="0"/>
              </a:spcAft>
              <a:defRPr sz="2400"/>
            </a:lvl1pPr>
            <a:lvl2pPr>
              <a:spcAft>
                <a:spcPts val="0"/>
              </a:spcAft>
              <a:defRPr sz="2400"/>
            </a:lvl2pPr>
            <a:lvl3pPr>
              <a:spcAft>
                <a:spcPts val="0"/>
              </a:spcAft>
              <a:defRPr sz="2400"/>
            </a:lvl3pPr>
            <a:lvl4pPr>
              <a:spcAft>
                <a:spcPts val="0"/>
              </a:spcAft>
              <a:defRPr sz="2400"/>
            </a:lvl4pPr>
            <a:lvl5pPr>
              <a:spcAft>
                <a:spcPts val="0"/>
              </a:spcAft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0" name="TextBox 19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69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58" t="57601" r="8769" b="11236"/>
          <a:stretch/>
        </p:blipFill>
        <p:spPr>
          <a:xfrm>
            <a:off x="-1652" y="-1"/>
            <a:ext cx="12190477" cy="4606401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21692" y="4914998"/>
            <a:ext cx="9545440" cy="1643370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-64" y="4606401"/>
            <a:ext cx="1218895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84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38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</p:spPr>
        <p:txBody>
          <a:bodyPr anchor="ctr">
            <a:noAutofit/>
          </a:bodyPr>
          <a:lstStyle>
            <a:lvl1pPr>
              <a:defRPr sz="2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42252" y="854075"/>
            <a:ext cx="11704320" cy="514014"/>
          </a:xfrm>
        </p:spPr>
        <p:txBody>
          <a:bodyPr/>
          <a:lstStyle>
            <a:lvl1pPr marL="146278" indent="0">
              <a:buFontTx/>
              <a:buNone/>
              <a:defRPr b="1" baseline="0"/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23248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 userDrawn="1"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l"/>
            <a:r>
              <a:rPr lang="en-US" sz="1000" dirty="0">
                <a:latin typeface="+mn-lt"/>
                <a:cs typeface="Arial"/>
              </a:rPr>
              <a:t>NASA’s Applied Remote Sensing Training Program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pPr algn="r"/>
            <a:fld id="{DCFB13CF-645F-484C-BFC8-11F8027CA644}" type="slidenum">
              <a:rPr lang="en-US" sz="1000" smtClean="0">
                <a:latin typeface="+mn-lt"/>
                <a:cs typeface="Arial"/>
              </a:rPr>
              <a:pPr algn="r"/>
              <a:t>‹#›</a:t>
            </a:fld>
            <a:endParaRPr lang="en-US" sz="1000" dirty="0">
              <a:latin typeface="+mn-lt"/>
              <a:cs typeface="Arial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9778" y="6274114"/>
            <a:ext cx="496794" cy="49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944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2252" y="274641"/>
            <a:ext cx="11704320" cy="576299"/>
          </a:xfrm>
          <a:prstGeom prst="rect">
            <a:avLst/>
          </a:prstGeom>
        </p:spPr>
        <p:txBody>
          <a:bodyPr vert="horz" lIns="121899" tIns="60949" rIns="121899" bIns="60949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2252" y="1176843"/>
            <a:ext cx="11704320" cy="5439109"/>
          </a:xfrm>
          <a:prstGeom prst="rect">
            <a:avLst/>
          </a:prstGeom>
        </p:spPr>
        <p:txBody>
          <a:bodyPr vert="horz" lIns="0" tIns="60949" rIns="121899" bIns="60949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5934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01" r:id="rId1"/>
    <p:sldLayoutId id="2147493502" r:id="rId2"/>
    <p:sldLayoutId id="2147493503" r:id="rId3"/>
    <p:sldLayoutId id="2147493504" r:id="rId4"/>
    <p:sldLayoutId id="2147493505" r:id="rId5"/>
    <p:sldLayoutId id="2147493506" r:id="rId6"/>
    <p:sldLayoutId id="2147493507" r:id="rId7"/>
    <p:sldLayoutId id="2147493508" r:id="rId8"/>
    <p:sldLayoutId id="2147493509" r:id="rId9"/>
    <p:sldLayoutId id="2147493515" r:id="rId10"/>
    <p:sldLayoutId id="2147493519" r:id="rId11"/>
  </p:sldLayoutIdLst>
  <p:txStyles>
    <p:titleStyle>
      <a:lvl1pPr algn="l" defTabSz="609493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365696" indent="-219418" algn="l" defTabSz="609493" rtl="0" eaLnBrk="1" latinLnBrk="0" hangingPunct="1">
        <a:spcBef>
          <a:spcPts val="8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1pPr>
      <a:lvl2pPr marL="621683" indent="-255987" algn="l" defTabSz="609493" rtl="0" eaLnBrk="1" latinLnBrk="0" hangingPunct="1">
        <a:spcBef>
          <a:spcPts val="4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Arial"/>
        </a:defRPr>
      </a:lvl2pPr>
      <a:lvl3pPr marL="914240" indent="-182848" algn="l" defTabSz="609493" rtl="0" eaLnBrk="1" latinLnBrk="0" hangingPunct="1">
        <a:spcBef>
          <a:spcPts val="4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Arial"/>
        </a:defRPr>
      </a:lvl3pPr>
      <a:lvl4pPr marL="1158037" indent="-182848" algn="l" defTabSz="609493" rtl="0" eaLnBrk="1" latinLnBrk="0" hangingPunct="1">
        <a:spcBef>
          <a:spcPts val="4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Arial"/>
        </a:defRPr>
      </a:lvl4pPr>
      <a:lvl5pPr marL="1523733" indent="-182848" algn="l" defTabSz="609493" rtl="0" eaLnBrk="1" latinLnBrk="0" hangingPunct="1">
        <a:spcBef>
          <a:spcPts val="4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Arial"/>
        </a:defRPr>
      </a:lvl5pPr>
      <a:lvl6pPr marL="335221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609493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60949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ldas.gsfc.nasa.gov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ldas.gsfc.nasa.gov/gldas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giovanni.gsfc.nasa.gov/giovanni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giovanni.gsfc.nasa.gov/giovanni/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_tradnl" noProof="0" dirty="0"/>
              <a:t>Datos de Escorrentía del Sistema “Global </a:t>
            </a:r>
            <a:r>
              <a:rPr lang="es-ES_tradnl" noProof="0" dirty="0" err="1"/>
              <a:t>Land</a:t>
            </a:r>
            <a:r>
              <a:rPr lang="es-ES_tradnl" noProof="0" dirty="0"/>
              <a:t> Data </a:t>
            </a:r>
            <a:r>
              <a:rPr lang="es-ES_tradnl" noProof="0" dirty="0" err="1"/>
              <a:t>Assimilation</a:t>
            </a:r>
            <a:r>
              <a:rPr lang="es-ES_tradnl" noProof="0" dirty="0"/>
              <a:t> </a:t>
            </a:r>
            <a:r>
              <a:rPr lang="es-ES_tradnl" noProof="0" dirty="0" err="1"/>
              <a:t>System</a:t>
            </a:r>
            <a:r>
              <a:rPr lang="es-ES_tradnl" noProof="0" dirty="0"/>
              <a:t>” (GLDAS)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_tradnl" noProof="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_tradnl" noProof="0" dirty="0"/>
              <a:t>17 de Noviembre, 2022</a:t>
            </a:r>
          </a:p>
        </p:txBody>
      </p:sp>
    </p:spTree>
    <p:extLst>
      <p:ext uri="{BB962C8B-B14F-4D97-AF65-F5344CB8AC3E}">
        <p14:creationId xmlns:p14="http://schemas.microsoft.com/office/powerpoint/2010/main" val="861629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Datos de Escorrentía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42252" y="6003286"/>
            <a:ext cx="11704320" cy="314859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Screen Shot 2017-11-08 at 9.59.58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52" y="1130300"/>
            <a:ext cx="7754052" cy="3670300"/>
          </a:xfrm>
          <a:prstGeom prst="rect">
            <a:avLst/>
          </a:prstGeom>
        </p:spPr>
      </p:pic>
      <p:sp>
        <p:nvSpPr>
          <p:cNvPr id="6" name="Content Placeholder 5"/>
          <p:cNvSpPr txBox="1">
            <a:spLocks/>
          </p:cNvSpPr>
          <p:nvPr/>
        </p:nvSpPr>
        <p:spPr>
          <a:xfrm>
            <a:off x="8151812" y="1130299"/>
            <a:ext cx="3794760" cy="4807109"/>
          </a:xfrm>
          <a:prstGeom prst="rect">
            <a:avLst/>
          </a:prstGeom>
        </p:spPr>
        <p:txBody>
          <a:bodyPr vert="horz" lIns="0" tIns="60949" rIns="121899" bIns="60949" rtlCol="0">
            <a:normAutofit/>
          </a:bodyPr>
          <a:lstStyle>
            <a:lvl1pPr marL="365696" indent="-219418" algn="l" defTabSz="609493" rtl="0" eaLnBrk="1" latinLnBrk="0" hangingPunct="1">
              <a:spcBef>
                <a:spcPts val="8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621683" indent="-255987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914240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158037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23733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335221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x-none" dirty="0"/>
              <a:t>Disponibles de GLDAS Noah v2.1</a:t>
            </a:r>
          </a:p>
          <a:p>
            <a:r>
              <a:rPr lang="x-none" dirty="0"/>
              <a:t>La escorrentía superficial causada por tormentas está disponible a escala temporal mensual y por hora, a 0.25° y 1° de resolución</a:t>
            </a:r>
          </a:p>
        </p:txBody>
      </p:sp>
    </p:spTree>
    <p:extLst>
      <p:ext uri="{BB962C8B-B14F-4D97-AF65-F5344CB8AC3E}">
        <p14:creationId xmlns:p14="http://schemas.microsoft.com/office/powerpoint/2010/main" val="1461584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Escorrentía sobre el Paraná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1"/>
          </p:nvPr>
        </p:nvSpPr>
        <p:spPr>
          <a:xfrm>
            <a:off x="242252" y="6003286"/>
            <a:ext cx="11704320" cy="31485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83253" y="1130282"/>
            <a:ext cx="232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DJF  2016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880816" y="1132306"/>
            <a:ext cx="23247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DJF  2017</a:t>
            </a:r>
          </a:p>
        </p:txBody>
      </p:sp>
      <p:pic>
        <p:nvPicPr>
          <p:cNvPr id="11" name="Content Placeholder 10" descr="Runoff-2016DJF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8" y="1678440"/>
            <a:ext cx="5805487" cy="4569960"/>
          </a:xfrm>
          <a:prstGeom prst="rect">
            <a:avLst/>
          </a:prstGeom>
        </p:spPr>
      </p:pic>
      <p:pic>
        <p:nvPicPr>
          <p:cNvPr id="12" name="Content Placeholder 11" descr="Runoff-2017DJF.jpg"/>
          <p:cNvPicPr>
            <a:picLocks noGrp="1" noChangeAspect="1"/>
          </p:cNvPicPr>
          <p:nvPr>
            <p:ph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450" y="1678439"/>
            <a:ext cx="5805488" cy="456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316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Lo Siguiente: Descargue Escorrentía Estacional Usando Giovanni</a:t>
            </a:r>
          </a:p>
        </p:txBody>
      </p:sp>
    </p:spTree>
    <p:extLst>
      <p:ext uri="{BB962C8B-B14F-4D97-AF65-F5344CB8AC3E}">
        <p14:creationId xmlns:p14="http://schemas.microsoft.com/office/powerpoint/2010/main" val="1611838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Objetivos de Aprendizaje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noProof="0" dirty="0"/>
              <a:t>Describir el Sistema “Global </a:t>
            </a:r>
            <a:r>
              <a:rPr lang="es-ES_tradnl" noProof="0" dirty="0" err="1"/>
              <a:t>Land</a:t>
            </a:r>
            <a:r>
              <a:rPr lang="es-ES_tradnl" noProof="0" dirty="0"/>
              <a:t> Data </a:t>
            </a:r>
            <a:r>
              <a:rPr lang="es-ES_tradnl" noProof="0" dirty="0" err="1"/>
              <a:t>Assimilation</a:t>
            </a:r>
            <a:r>
              <a:rPr lang="es-ES_tradnl" noProof="0" dirty="0"/>
              <a:t> </a:t>
            </a:r>
            <a:r>
              <a:rPr lang="es-ES_tradnl" noProof="0" dirty="0" err="1"/>
              <a:t>System</a:t>
            </a:r>
            <a:r>
              <a:rPr lang="es-ES_tradnl" noProof="0" dirty="0"/>
              <a:t>” (GLDAS)</a:t>
            </a:r>
          </a:p>
          <a:p>
            <a:r>
              <a:rPr lang="es-ES_tradnl" noProof="0" dirty="0"/>
              <a:t>Acceder a los Datos de Escorrentía de GLDAS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26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Razonamiento: ¿Por qué usar GLDAS para Escorrentía?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242252" y="1130283"/>
            <a:ext cx="11490960" cy="4807125"/>
          </a:xfrm>
        </p:spPr>
        <p:txBody>
          <a:bodyPr/>
          <a:lstStyle/>
          <a:p>
            <a:r>
              <a:rPr lang="es-ES_tradnl" noProof="0" dirty="0"/>
              <a:t>La escorrentía superficial no se puede medir directamente</a:t>
            </a:r>
            <a:br>
              <a:rPr lang="es-ES_tradnl" noProof="0" dirty="0"/>
            </a:br>
            <a:endParaRPr lang="es-ES_tradnl" noProof="0" dirty="0"/>
          </a:p>
          <a:p>
            <a:r>
              <a:rPr lang="es-ES_tradnl" noProof="0" dirty="0"/>
              <a:t>Los pluviómetros pueden medir el volumen de agua que pasa por un canal o un río y dar una estimación de la escorrentía en el canal, pero </a:t>
            </a:r>
            <a:r>
              <a:rPr lang="es-ES_tradnl" b="1" noProof="0" dirty="0"/>
              <a:t>la escorrentía superficial no infiltrada sólo se puede calcular a partir del balance hidrológico</a:t>
            </a:r>
            <a:br>
              <a:rPr lang="es-ES_tradnl" noProof="0" dirty="0"/>
            </a:br>
            <a:endParaRPr lang="es-ES_tradnl" noProof="0" dirty="0"/>
          </a:p>
          <a:p>
            <a:r>
              <a:rPr lang="es-ES_tradnl" noProof="0" dirty="0"/>
              <a:t>Los modelos como GLDAS presentan una estimación de la escorrentía junto con los otros componentes de las aguas superficiales</a:t>
            </a:r>
          </a:p>
          <a:p>
            <a:endParaRPr lang="es-ES_tradnl" noProof="0" dirty="0"/>
          </a:p>
          <a:p>
            <a:endParaRPr lang="es-ES_tradnl" noProof="0" dirty="0"/>
          </a:p>
          <a:p>
            <a:endParaRPr lang="es-ES_tradnl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107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Reseña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Ins="0"/>
          <a:lstStyle/>
          <a:p>
            <a:r>
              <a:rPr lang="es-ES_tradnl" noProof="0" dirty="0"/>
              <a:t>El Sistema de Asimilación de Datos Terrestres (</a:t>
            </a:r>
            <a:r>
              <a:rPr lang="es-ES_tradnl" noProof="0" dirty="0" err="1"/>
              <a:t>Land</a:t>
            </a:r>
            <a:r>
              <a:rPr lang="es-ES_tradnl" noProof="0" dirty="0"/>
              <a:t> Data </a:t>
            </a:r>
            <a:r>
              <a:rPr lang="es-ES_tradnl" noProof="0" dirty="0" err="1"/>
              <a:t>Assimilation</a:t>
            </a:r>
            <a:r>
              <a:rPr lang="es-ES_tradnl" noProof="0" dirty="0"/>
              <a:t> </a:t>
            </a:r>
            <a:r>
              <a:rPr lang="es-ES_tradnl" noProof="0" dirty="0" err="1"/>
              <a:t>System</a:t>
            </a:r>
            <a:r>
              <a:rPr lang="es-ES_tradnl" noProof="0" dirty="0"/>
              <a:t>)</a:t>
            </a:r>
          </a:p>
          <a:p>
            <a:r>
              <a:rPr lang="es-ES_tradnl" noProof="0" dirty="0"/>
              <a:t>Datos de Escorrentía de GLDAS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03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4914998"/>
            <a:ext cx="10058400" cy="1643370"/>
          </a:xfrm>
        </p:spPr>
        <p:txBody>
          <a:bodyPr/>
          <a:lstStyle/>
          <a:p>
            <a:r>
              <a:rPr lang="es-ES_tradnl" noProof="0" dirty="0"/>
              <a:t>Sistema de Asimilación de Datos Terrestres    (</a:t>
            </a:r>
            <a:r>
              <a:rPr lang="es-ES_tradnl" noProof="0" dirty="0" err="1"/>
              <a:t>Land</a:t>
            </a:r>
            <a:r>
              <a:rPr lang="es-ES_tradnl" noProof="0" dirty="0"/>
              <a:t> Data </a:t>
            </a:r>
            <a:r>
              <a:rPr lang="es-ES_tradnl" noProof="0" dirty="0" err="1"/>
              <a:t>Assimilation</a:t>
            </a:r>
            <a:r>
              <a:rPr lang="es-ES_tradnl" noProof="0" dirty="0"/>
              <a:t> </a:t>
            </a:r>
            <a:r>
              <a:rPr lang="es-ES_tradnl" noProof="0" dirty="0" err="1"/>
              <a:t>System</a:t>
            </a:r>
            <a:r>
              <a:rPr lang="es-ES_tradnl" noProof="0" dirty="0"/>
              <a:t> o GLDAS)</a:t>
            </a:r>
          </a:p>
        </p:txBody>
      </p:sp>
    </p:spTree>
    <p:extLst>
      <p:ext uri="{BB962C8B-B14F-4D97-AF65-F5344CB8AC3E}">
        <p14:creationId xmlns:p14="http://schemas.microsoft.com/office/powerpoint/2010/main" val="170519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¿Qué es el </a:t>
            </a:r>
            <a:r>
              <a:rPr lang="es-ES_tradnl" noProof="0" dirty="0" err="1"/>
              <a:t>Land</a:t>
            </a:r>
            <a:r>
              <a:rPr lang="es-ES_tradnl" noProof="0" dirty="0"/>
              <a:t> Data </a:t>
            </a:r>
            <a:r>
              <a:rPr lang="es-ES_tradnl" noProof="0" dirty="0" err="1"/>
              <a:t>Assimilation</a:t>
            </a:r>
            <a:r>
              <a:rPr lang="es-ES_tradnl" noProof="0" dirty="0"/>
              <a:t> </a:t>
            </a:r>
            <a:r>
              <a:rPr lang="es-ES_tradnl" noProof="0" dirty="0" err="1"/>
              <a:t>System</a:t>
            </a:r>
            <a:r>
              <a:rPr lang="es-ES_tradnl" noProof="0" dirty="0"/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noProof="0" dirty="0"/>
              <a:t>Integra datos de observaciones por satélite y en el suelo dentro de modelos numéricos sofisticados con el balance hidrológico y energético</a:t>
            </a:r>
          </a:p>
          <a:p>
            <a:r>
              <a:rPr lang="es-ES_tradnl" noProof="0" dirty="0">
                <a:hlinkClick r:id="rId2"/>
              </a:rPr>
              <a:t>http://ldas.gsfc.nasa.gov</a:t>
            </a:r>
            <a:r>
              <a:rPr lang="es-ES_tradnl" noProof="0" dirty="0"/>
              <a:t> </a:t>
            </a:r>
          </a:p>
          <a:p>
            <a:endParaRPr lang="es-ES_tradnl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52" y="2590800"/>
            <a:ext cx="4462376" cy="37273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1" r="5060"/>
          <a:stretch/>
        </p:blipFill>
        <p:spPr>
          <a:xfrm>
            <a:off x="5137016" y="2234147"/>
            <a:ext cx="2479242" cy="405301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2" r="9592"/>
          <a:stretch/>
        </p:blipFill>
        <p:spPr>
          <a:xfrm>
            <a:off x="7520128" y="2234147"/>
            <a:ext cx="2261287" cy="36999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54" r="12330"/>
          <a:stretch/>
        </p:blipFill>
        <p:spPr>
          <a:xfrm>
            <a:off x="9685285" y="2234147"/>
            <a:ext cx="2261287" cy="2515534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884612" y="4114800"/>
            <a:ext cx="820016" cy="228600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Arrow Connector 14"/>
          <p:cNvCxnSpPr>
            <a:stCxn id="13" idx="3"/>
            <a:endCxn id="10" idx="1"/>
          </p:cNvCxnSpPr>
          <p:nvPr/>
        </p:nvCxnSpPr>
        <p:spPr>
          <a:xfrm flipV="1">
            <a:off x="4704628" y="4260655"/>
            <a:ext cx="432388" cy="9971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306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Acerca de GLDAS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42252" y="1447799"/>
            <a:ext cx="11704320" cy="4489609"/>
          </a:xfrm>
        </p:spPr>
        <p:txBody>
          <a:bodyPr/>
          <a:lstStyle/>
          <a:p>
            <a:r>
              <a:rPr lang="es-ES_tradnl" spc="-80" noProof="0" dirty="0"/>
              <a:t>Cuatro versiones de modelos de la superficie terrestre: Noah, CLM2, </a:t>
            </a:r>
            <a:r>
              <a:rPr lang="es-ES_tradnl" spc="-80" noProof="0" dirty="0" err="1"/>
              <a:t>Mosaic</a:t>
            </a:r>
            <a:r>
              <a:rPr lang="es-ES_tradnl" spc="-80" noProof="0" dirty="0"/>
              <a:t> y VIC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ES_tradnl" noProof="0" dirty="0">
                <a:hlinkClick r:id="rId3"/>
              </a:rPr>
              <a:t>http://ldas.gsfc.nasa.gov/gldas/</a:t>
            </a:r>
            <a:r>
              <a:rPr lang="es-ES_tradnl" noProof="0" dirty="0"/>
              <a:t> </a:t>
            </a:r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242252" y="1905000"/>
            <a:ext cx="6537960" cy="4413145"/>
          </a:xfrm>
          <a:prstGeom prst="rect">
            <a:avLst/>
          </a:prstGeom>
        </p:spPr>
        <p:txBody>
          <a:bodyPr vert="horz" lIns="0" tIns="60949" rIns="121899" bIns="60949" rtlCol="0">
            <a:normAutofit lnSpcReduction="10000"/>
          </a:bodyPr>
          <a:lstStyle>
            <a:lvl1pPr marL="365696" indent="-219418" algn="l" defTabSz="609493" rtl="0" eaLnBrk="1" latinLnBrk="0" hangingPunct="1">
              <a:spcBef>
                <a:spcPts val="8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621683" indent="-255987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914240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158037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23733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335221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278" indent="0">
              <a:buNone/>
            </a:pPr>
            <a:r>
              <a:rPr lang="x-none" b="1" dirty="0"/>
              <a:t>Entradas</a:t>
            </a:r>
          </a:p>
          <a:p>
            <a:r>
              <a:rPr lang="x-none" dirty="0"/>
              <a:t>Lluvia: Datos de TRMM y de múltiples satélites</a:t>
            </a:r>
          </a:p>
          <a:p>
            <a:r>
              <a:rPr lang="x-none" dirty="0"/>
              <a:t>Datos Meteorológicos: datos de reanálisis y de observaciones a nivel mundial de la Universidad de Princeton</a:t>
            </a:r>
          </a:p>
          <a:p>
            <a:r>
              <a:rPr lang="x-none" dirty="0"/>
              <a:t>Cubierta Vegetal, Contorno Tierra/Agua, Índice de Área Foliar: MODIS (GLDAS-2)</a:t>
            </a:r>
          </a:p>
          <a:p>
            <a:r>
              <a:rPr lang="x-none" dirty="0"/>
              <a:t>Nubes y Nieve (para radiación superficial): Satélites de NOAA y DMSP</a:t>
            </a:r>
          </a:p>
        </p:txBody>
      </p:sp>
      <p:sp>
        <p:nvSpPr>
          <p:cNvPr id="11" name="Content Placeholder 5"/>
          <p:cNvSpPr txBox="1">
            <a:spLocks/>
          </p:cNvSpPr>
          <p:nvPr/>
        </p:nvSpPr>
        <p:spPr>
          <a:xfrm>
            <a:off x="7085012" y="1905000"/>
            <a:ext cx="4861560" cy="4413145"/>
          </a:xfrm>
          <a:prstGeom prst="rect">
            <a:avLst/>
          </a:prstGeom>
        </p:spPr>
        <p:txBody>
          <a:bodyPr vert="horz" lIns="0" tIns="60949" rIns="121899" bIns="60949" rtlCol="0">
            <a:normAutofit/>
          </a:bodyPr>
          <a:lstStyle>
            <a:lvl1pPr marL="365696" indent="-219418" algn="l" defTabSz="609493" rtl="0" eaLnBrk="1" latinLnBrk="0" hangingPunct="1">
              <a:spcBef>
                <a:spcPts val="8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621683" indent="-255987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2pPr>
            <a:lvl3pPr marL="914240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3pPr>
            <a:lvl4pPr marL="1158037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4pPr>
            <a:lvl5pPr marL="1523733" indent="-182848" algn="l" defTabSz="609493" rtl="0" eaLnBrk="1" latinLnBrk="0" hangingPunct="1">
              <a:spcBef>
                <a:spcPts val="400"/>
              </a:spcBef>
              <a:spcAft>
                <a:spcPts val="0"/>
              </a:spcAft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5pPr>
            <a:lvl6pPr marL="335221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609493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6278" indent="0">
              <a:buNone/>
            </a:pPr>
            <a:r>
              <a:rPr lang="x-none" b="1" dirty="0"/>
              <a:t>Productos Integrados</a:t>
            </a:r>
          </a:p>
          <a:p>
            <a:r>
              <a:rPr lang="x-none" dirty="0"/>
              <a:t>Humedad del Suelo</a:t>
            </a:r>
          </a:p>
          <a:p>
            <a:r>
              <a:rPr lang="x-none" dirty="0"/>
              <a:t>Evapotranspiración</a:t>
            </a:r>
          </a:p>
          <a:p>
            <a:r>
              <a:rPr lang="x-none" dirty="0"/>
              <a:t>Escorrentía Superficial/ Subsuperficial</a:t>
            </a:r>
          </a:p>
          <a:p>
            <a:r>
              <a:rPr lang="x-none" dirty="0"/>
              <a:t>Equivalente en Agua de la Nieve</a:t>
            </a:r>
          </a:p>
        </p:txBody>
      </p:sp>
      <p:sp>
        <p:nvSpPr>
          <p:cNvPr id="12" name="Right Arrow 11"/>
          <p:cNvSpPr/>
          <p:nvPr/>
        </p:nvSpPr>
        <p:spPr>
          <a:xfrm rot="20276348">
            <a:off x="6551612" y="3502103"/>
            <a:ext cx="762000" cy="381000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122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noProof="0" dirty="0"/>
              <a:t>GLDAS- Acceso a Datos</a:t>
            </a:r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9750933"/>
              </p:ext>
            </p:extLst>
          </p:nvPr>
        </p:nvGraphicFramePr>
        <p:xfrm>
          <a:off x="242888" y="1130300"/>
          <a:ext cx="11703684" cy="292608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725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88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091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x-none" noProof="0" dirty="0"/>
                        <a:t>Modelo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noProof="0" dirty="0"/>
                        <a:t>Resolución Espacial/Temporal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noProof="0" dirty="0"/>
                        <a:t>Fuente de Datos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GLDAS (NOAH)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x-none" noProof="0" dirty="0"/>
                        <a:t>¼</a:t>
                      </a:r>
                      <a:r>
                        <a:rPr lang="x-none" baseline="30000" noProof="0" dirty="0"/>
                        <a:t>to</a:t>
                      </a:r>
                      <a:r>
                        <a:rPr lang="x-none" noProof="0" dirty="0"/>
                        <a:t> a 1 grado (global)</a:t>
                      </a:r>
                    </a:p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x-none" noProof="0" dirty="0"/>
                        <a:t>3</a:t>
                      </a:r>
                      <a:r>
                        <a:rPr lang="x-none" baseline="0" noProof="0" dirty="0"/>
                        <a:t> horas, mensual</a:t>
                      </a:r>
                    </a:p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x-none" baseline="0" noProof="0" dirty="0"/>
                        <a:t>1948-2010</a:t>
                      </a:r>
                      <a:endParaRPr lang="x-none" noProof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Giovanni</a:t>
                      </a:r>
                    </a:p>
                    <a:p>
                      <a:pPr algn="ctr"/>
                      <a:r>
                        <a:rPr lang="en-US" dirty="0">
                          <a:hlinkClick r:id="rId2"/>
                        </a:rPr>
                        <a:t>http://giovanni.gsfc.nasa.gov/giovanni</a:t>
                      </a:r>
                      <a:r>
                        <a:rPr lang="en-US" dirty="0"/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NOAH</a:t>
                      </a:r>
                      <a:r>
                        <a:rPr lang="en-US" baseline="0" dirty="0"/>
                        <a:t> (v2.1)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x-none" noProof="0" dirty="0"/>
                        <a:t>2000 - presente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charset="0"/>
                        <a:buChar char="•"/>
                      </a:pPr>
                      <a:r>
                        <a:rPr lang="x-none" noProof="0" dirty="0"/>
                        <a:t>1979 - presente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2252" y="4419600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dirty="0"/>
              <a:t>Los archivos de datos originales están en formato GRIB</a:t>
            </a:r>
          </a:p>
        </p:txBody>
      </p:sp>
    </p:spTree>
    <p:extLst>
      <p:ext uri="{BB962C8B-B14F-4D97-AF65-F5344CB8AC3E}">
        <p14:creationId xmlns:p14="http://schemas.microsoft.com/office/powerpoint/2010/main" val="49373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40" rIns="0"/>
          <a:lstStyle/>
          <a:p>
            <a:r>
              <a:rPr lang="es-ES_tradnl" spc="-80" noProof="0" dirty="0"/>
              <a:t>Búsqueda, Selección y Descarga de Datos de Escorrentía de Giovanni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ES_tradnl" noProof="0" dirty="0">
                <a:hlinkClick r:id="rId2"/>
              </a:rPr>
              <a:t>http://giovanni.gsfc.nasa.gov/giovanni/</a:t>
            </a:r>
            <a:r>
              <a:rPr lang="es-ES_tradnl" noProof="0" dirty="0"/>
              <a:t> 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52" y="1447799"/>
            <a:ext cx="11704320" cy="4737289"/>
          </a:xfrm>
        </p:spPr>
      </p:pic>
      <p:sp>
        <p:nvSpPr>
          <p:cNvPr id="11" name="Rectangle 10"/>
          <p:cNvSpPr/>
          <p:nvPr/>
        </p:nvSpPr>
        <p:spPr>
          <a:xfrm>
            <a:off x="2284412" y="3505200"/>
            <a:ext cx="3733800" cy="76200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82794" y="2669087"/>
            <a:ext cx="5330618" cy="703056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367954" y="2130089"/>
            <a:ext cx="7174258" cy="454318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9904412" y="5791199"/>
            <a:ext cx="2042160" cy="394423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151812" y="2098661"/>
            <a:ext cx="3530173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500"/>
              </a:lnSpc>
            </a:pPr>
            <a:r>
              <a:rPr lang="x-none" dirty="0"/>
              <a:t>Opciones de Análisis y Diagramación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627812" y="3013129"/>
            <a:ext cx="457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b="1" spc="-40" dirty="0"/>
              <a:t>Búsqueda Temporal y Espacial</a:t>
            </a:r>
          </a:p>
          <a:p>
            <a:r>
              <a:rPr lang="x-none" dirty="0"/>
              <a:t>Selección de mapas y shapefiles para países y estados de EEUU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84412" y="4593861"/>
            <a:ext cx="3886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dirty="0"/>
              <a:t>Buscar datos por palabra clave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675812" y="4896164"/>
            <a:ext cx="18537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400"/>
              </a:lnSpc>
            </a:pPr>
            <a:r>
              <a:rPr lang="x-none" dirty="0"/>
              <a:t>Diagramar Datos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7542212" y="2351240"/>
            <a:ext cx="609600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1"/>
            <a:endCxn id="12" idx="3"/>
          </p:cNvCxnSpPr>
          <p:nvPr/>
        </p:nvCxnSpPr>
        <p:spPr>
          <a:xfrm flipH="1" flipV="1">
            <a:off x="5713412" y="3020615"/>
            <a:ext cx="914400" cy="7773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0"/>
          </p:cNvCxnSpPr>
          <p:nvPr/>
        </p:nvCxnSpPr>
        <p:spPr>
          <a:xfrm flipH="1" flipV="1">
            <a:off x="4113212" y="4267201"/>
            <a:ext cx="114300" cy="3266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  <a:stCxn id="18" idx="2"/>
          </p:cNvCxnSpPr>
          <p:nvPr/>
        </p:nvCxnSpPr>
        <p:spPr>
          <a:xfrm>
            <a:off x="10602699" y="5604050"/>
            <a:ext cx="292313" cy="17203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287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ARSET">
  <a:themeElements>
    <a:clrScheme name="CB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E4168"/>
      </a:accent1>
      <a:accent2>
        <a:srgbClr val="964034"/>
      </a:accent2>
      <a:accent3>
        <a:srgbClr val="9298A8"/>
      </a:accent3>
      <a:accent4>
        <a:srgbClr val="E97845"/>
      </a:accent4>
      <a:accent5>
        <a:srgbClr val="379CC3"/>
      </a:accent5>
      <a:accent6>
        <a:srgbClr val="2E8651"/>
      </a:accent6>
      <a:hlink>
        <a:srgbClr val="379CC3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RSET" id="{BA05CCD1-3523-0D48-9ADD-9603D9C9F698}" vid="{84C97764-3CC0-DE47-A4EB-C4D0B64616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ARSET</Template>
  <TotalTime>15845</TotalTime>
  <Words>547</Words>
  <Application>Microsoft Office PowerPoint</Application>
  <PresentationFormat>Custom</PresentationFormat>
  <Paragraphs>82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Georgia</vt:lpstr>
      <vt:lpstr>ARSET</vt:lpstr>
      <vt:lpstr>Datos de Escorrentía del Sistema “Global Land Data Assimilation System” (GLDAS)</vt:lpstr>
      <vt:lpstr>Objetivos de Aprendizaje</vt:lpstr>
      <vt:lpstr>Razonamiento: ¿Por qué usar GLDAS para Escorrentía?</vt:lpstr>
      <vt:lpstr>Reseña</vt:lpstr>
      <vt:lpstr>Sistema de Asimilación de Datos Terrestres    (Land Data Assimilation System o GLDAS)</vt:lpstr>
      <vt:lpstr>¿Qué es el Land Data Assimilation System? </vt:lpstr>
      <vt:lpstr>Acerca de GLDAS</vt:lpstr>
      <vt:lpstr>GLDAS- Acceso a Datos</vt:lpstr>
      <vt:lpstr>Búsqueda, Selección y Descarga de Datos de Escorrentía de Giovanni</vt:lpstr>
      <vt:lpstr>Datos de Escorrentía</vt:lpstr>
      <vt:lpstr>Escorrentía sobre el Paraná</vt:lpstr>
      <vt:lpstr>Lo Siguiente: Descargue Escorrentía Estacional Usando Giovanni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ARSET Slides</dc:title>
  <dc:creator>Elizabeth Hook</dc:creator>
  <cp:lastModifiedBy>Oddo, Perry C (GSFC-617.0)[SCIENCE SYSTEMS AND APPLICATIONS INC]</cp:lastModifiedBy>
  <cp:revision>647</cp:revision>
  <dcterms:created xsi:type="dcterms:W3CDTF">2016-01-25T16:50:10Z</dcterms:created>
  <dcterms:modified xsi:type="dcterms:W3CDTF">2022-10-26T19:34:41Z</dcterms:modified>
</cp:coreProperties>
</file>

<file path=docProps/thumbnail.jpeg>
</file>